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7" r:id="rId12"/>
    <p:sldId id="268" r:id="rId13"/>
    <p:sldId id="270" r:id="rId14"/>
    <p:sldId id="272" r:id="rId15"/>
    <p:sldId id="274" r:id="rId16"/>
    <p:sldId id="280" r:id="rId17"/>
    <p:sldId id="275" r:id="rId18"/>
    <p:sldId id="281" r:id="rId19"/>
    <p:sldId id="279" r:id="rId20"/>
    <p:sldId id="282" r:id="rId21"/>
    <p:sldId id="277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68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2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61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32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1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57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53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15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21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80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8EA7-4275-4321-86CD-53DE154C8153}" type="datetimeFigureOut">
              <a:rPr lang="hu-HU" smtClean="0"/>
              <a:t>2022.02.18.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C318-E27E-4CF8-A06E-D5A9581CA8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79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234" y="-6559116"/>
            <a:ext cx="15765049" cy="2168157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79443" y="1033742"/>
            <a:ext cx="10376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 KLÍMAVÁLTOZÁS VÍZGAZDÁLKODÁSI </a:t>
            </a:r>
            <a:r>
              <a:rPr lang="hu-H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KIHÍVÁSAI</a:t>
            </a:r>
          </a:p>
          <a:p>
            <a:pPr algn="ctr"/>
            <a:r>
              <a:rPr lang="hu-H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Beszédes József tevékenysége</a:t>
            </a:r>
          </a:p>
          <a:p>
            <a:pPr algn="ctr"/>
            <a:r>
              <a:rPr lang="hu-H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hu-H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ai szemmel</a:t>
            </a:r>
            <a:endParaRPr lang="hu-HU" sz="4400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9112" y="3988903"/>
            <a:ext cx="1135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FEHÉR FERENC</a:t>
            </a:r>
          </a:p>
          <a:p>
            <a:pPr algn="ctr"/>
            <a:r>
              <a:rPr lang="hu-HU" sz="32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aranydiplomás </a:t>
            </a:r>
            <a:r>
              <a:rPr lang="hu-H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építőmérnök, c. egyetemi docens</a:t>
            </a:r>
          </a:p>
          <a:p>
            <a:pPr algn="ctr"/>
            <a:r>
              <a:rPr lang="hu-H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 Nyugdíjas Vízitársulati Vezetők Klubjának elnöke</a:t>
            </a:r>
          </a:p>
          <a:p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latin typeface="Bookman Old Style" panose="02050604050505020204" pitchFamily="18" charset="0"/>
              </a:rPr>
              <a:t>Várható hatások egyes vízgazdálkodási ágazatokban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8192"/>
            <a:ext cx="10515600" cy="4708771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latin typeface="Bookman Old Style" panose="02050604050505020204" pitchFamily="18" charset="0"/>
              </a:rPr>
              <a:t>Mezőgazdasági vízgazdálkodás</a:t>
            </a:r>
          </a:p>
          <a:p>
            <a:pPr lvl="1"/>
            <a:r>
              <a:rPr lang="hu-HU" b="1" dirty="0">
                <a:latin typeface="Bookman Old Style" panose="02050604050505020204" pitchFamily="18" charset="0"/>
              </a:rPr>
              <a:t>a</a:t>
            </a:r>
            <a:r>
              <a:rPr lang="hu-HU" b="1" dirty="0" smtClean="0">
                <a:latin typeface="Bookman Old Style" panose="02050604050505020204" pitchFamily="18" charset="0"/>
              </a:rPr>
              <a:t>szályos időszakok gyakoriságának növekedése</a:t>
            </a:r>
          </a:p>
          <a:p>
            <a:pPr lvl="1"/>
            <a:r>
              <a:rPr lang="hu-HU" b="1" dirty="0">
                <a:latin typeface="Bookman Old Style" panose="02050604050505020204" pitchFamily="18" charset="0"/>
              </a:rPr>
              <a:t>t</a:t>
            </a:r>
            <a:r>
              <a:rPr lang="hu-HU" b="1" dirty="0" smtClean="0">
                <a:latin typeface="Bookman Old Style" panose="02050604050505020204" pitchFamily="18" charset="0"/>
              </a:rPr>
              <a:t>alajvízszint süllyedés</a:t>
            </a:r>
          </a:p>
          <a:p>
            <a:r>
              <a:rPr lang="hu-HU" b="1" dirty="0" smtClean="0">
                <a:latin typeface="Bookman Old Style" panose="02050604050505020204" pitchFamily="18" charset="0"/>
              </a:rPr>
              <a:t>Nagy folyók árvizei</a:t>
            </a:r>
          </a:p>
          <a:p>
            <a:pPr lvl="1"/>
            <a:r>
              <a:rPr lang="hu-HU" b="1" dirty="0">
                <a:latin typeface="Bookman Old Style" panose="02050604050505020204" pitchFamily="18" charset="0"/>
              </a:rPr>
              <a:t>s</a:t>
            </a:r>
            <a:r>
              <a:rPr lang="hu-HU" b="1" dirty="0" smtClean="0">
                <a:latin typeface="Bookman Old Style" panose="02050604050505020204" pitchFamily="18" charset="0"/>
              </a:rPr>
              <a:t>zélsőséges árvízhelyzetek várhatók</a:t>
            </a:r>
          </a:p>
          <a:p>
            <a:r>
              <a:rPr lang="hu-HU" b="1" dirty="0" smtClean="0">
                <a:latin typeface="Bookman Old Style" panose="02050604050505020204" pitchFamily="18" charset="0"/>
              </a:rPr>
              <a:t>Kisvízfolyások</a:t>
            </a:r>
          </a:p>
          <a:p>
            <a:pPr lvl="1"/>
            <a:r>
              <a:rPr lang="hu-HU" b="1" dirty="0">
                <a:latin typeface="Bookman Old Style" panose="02050604050505020204" pitchFamily="18" charset="0"/>
              </a:rPr>
              <a:t>h</a:t>
            </a:r>
            <a:r>
              <a:rPr lang="hu-HU" b="1" dirty="0" smtClean="0">
                <a:latin typeface="Bookman Old Style" panose="02050604050505020204" pitchFamily="18" charset="0"/>
              </a:rPr>
              <a:t>elyi vízkárok előfordulása növekszik</a:t>
            </a:r>
          </a:p>
          <a:p>
            <a:r>
              <a:rPr lang="hu-HU" b="1" dirty="0" smtClean="0">
                <a:latin typeface="Bookman Old Style" panose="02050604050505020204" pitchFamily="18" charset="0"/>
              </a:rPr>
              <a:t>Településeken</a:t>
            </a:r>
          </a:p>
          <a:p>
            <a:pPr lvl="1"/>
            <a:r>
              <a:rPr lang="hu-HU" b="1" dirty="0">
                <a:latin typeface="Bookman Old Style" panose="02050604050505020204" pitchFamily="18" charset="0"/>
              </a:rPr>
              <a:t>k</a:t>
            </a:r>
            <a:r>
              <a:rPr lang="hu-HU" b="1" dirty="0" smtClean="0">
                <a:latin typeface="Bookman Old Style" panose="02050604050505020204" pitchFamily="18" charset="0"/>
              </a:rPr>
              <a:t>eresztező vízfolyásokból helyi vízkár</a:t>
            </a:r>
          </a:p>
          <a:p>
            <a:pPr lvl="1"/>
            <a:r>
              <a:rPr lang="hu-HU" b="1" dirty="0">
                <a:latin typeface="Bookman Old Style" panose="02050604050505020204" pitchFamily="18" charset="0"/>
              </a:rPr>
              <a:t>k</a:t>
            </a:r>
            <a:r>
              <a:rPr lang="hu-HU" b="1" dirty="0" smtClean="0">
                <a:latin typeface="Bookman Old Style" panose="02050604050505020204" pitchFamily="18" charset="0"/>
              </a:rPr>
              <a:t>özvetlen ráfolyás problémái</a:t>
            </a:r>
          </a:p>
          <a:p>
            <a:pPr lvl="1"/>
            <a:r>
              <a:rPr lang="hu-HU" b="1" dirty="0">
                <a:latin typeface="Bookman Old Style" panose="02050604050505020204" pitchFamily="18" charset="0"/>
              </a:rPr>
              <a:t>c</a:t>
            </a:r>
            <a:r>
              <a:rPr lang="hu-HU" b="1" dirty="0" smtClean="0">
                <a:latin typeface="Bookman Old Style" panose="02050604050505020204" pitchFamily="18" charset="0"/>
              </a:rPr>
              <a:t>sapadék elvezetéséből származó belterületi problémák</a:t>
            </a:r>
            <a:endParaRPr lang="hu-H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1" y="-882514"/>
            <a:ext cx="12389476" cy="82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037263" y="504825"/>
            <a:ext cx="53451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HELYI VÍZKÁR</a:t>
            </a:r>
          </a:p>
        </p:txBody>
      </p:sp>
    </p:spTree>
    <p:extLst>
      <p:ext uri="{BB962C8B-B14F-4D97-AF65-F5344CB8AC3E}">
        <p14:creationId xmlns:p14="http://schemas.microsoft.com/office/powerpoint/2010/main" val="4138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618"/>
            <a:ext cx="12230178" cy="818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8691"/>
            <a:ext cx="12192000" cy="81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0331" cy="806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 smtClean="0">
                <a:latin typeface="Bookman Old Style" panose="02050604050505020204" pitchFamily="18" charset="0"/>
              </a:rPr>
              <a:t>Kedvezőtlen hatásokkal szembeni fellépési lehetőségek</a:t>
            </a:r>
            <a:endParaRPr lang="hu-H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5015"/>
            <a:ext cx="10515600" cy="502593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Vízvisszatartás, tározási kapacitások növelése (duzzasztóművek???)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Sokoldalúan felhasználható vízkészletek létrehozása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Vízátvezetések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Meglévő átvezetések jobb kihasználása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Duna-Tisza rendszer összekötése (Beszédes József)</a:t>
            </a:r>
            <a:endParaRPr lang="hu-HU" dirty="0">
              <a:latin typeface="Bookman Old Style" panose="02050604050505020204" pitchFamily="18" charset="0"/>
            </a:endParaRPr>
          </a:p>
          <a:p>
            <a:r>
              <a:rPr lang="hu-HU" dirty="0" smtClean="0">
                <a:latin typeface="Bookman Old Style" panose="02050604050505020204" pitchFamily="18" charset="0"/>
              </a:rPr>
              <a:t>A területi vízgazdálkodásban a kárelhárítási művek megfelelő kiépítése, üzemeltetése, fenntartása (Beszédes József)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A települések lényegesen jobb védelme (belterületi vízrendezés):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Keresztező vízfolyások medrének, műtárgyainak megfelelő kialakítása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Védelem a közvetlen ráfolyás hatásai ellen (lokalizáció)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Csapadékvíz elvezető hálózatok szakszerű kiépítése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Bookman Old Style" panose="02050604050505020204" pitchFamily="18" charset="0"/>
              </a:rPr>
              <a:t>Mezőgazdaság</a:t>
            </a:r>
            <a:endParaRPr lang="hu-HU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ookman Old Style" panose="02050604050505020204" pitchFamily="18" charset="0"/>
              </a:rPr>
              <a:t>Öntözés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Agrártechnológiába illesztett öntözés</a:t>
            </a:r>
          </a:p>
          <a:p>
            <a:pPr marL="457200" lvl="1" indent="0">
              <a:buNone/>
            </a:pPr>
            <a:r>
              <a:rPr lang="hu-HU" dirty="0">
                <a:latin typeface="Bookman Old Style" panose="02050604050505020204" pitchFamily="18" charset="0"/>
              </a:rPr>
              <a:t>	</a:t>
            </a:r>
            <a:r>
              <a:rPr lang="hu-HU" dirty="0" smtClean="0">
                <a:latin typeface="Bookman Old Style" panose="02050604050505020204" pitchFamily="18" charset="0"/>
              </a:rPr>
              <a:t>Ez az a kb. 100 ezer hektár, amit évtizedek óta öntöznek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Kárelhárító (pl. aszálykár-elhárító) öntözés</a:t>
            </a:r>
          </a:p>
          <a:p>
            <a:pPr marL="457200" lvl="1" indent="0">
              <a:buNone/>
            </a:pPr>
            <a:r>
              <a:rPr lang="hu-HU" dirty="0">
                <a:latin typeface="Bookman Old Style" panose="02050604050505020204" pitchFamily="18" charset="0"/>
              </a:rPr>
              <a:t>	</a:t>
            </a:r>
            <a:r>
              <a:rPr lang="hu-HU" dirty="0" smtClean="0">
                <a:latin typeface="Bookman Old Style" panose="02050604050505020204" pitchFamily="18" charset="0"/>
              </a:rPr>
              <a:t>Erről szólnak a stratégiák (pl. aszálykár-elhárítás), amelyek 	nem valósultak 	meg  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Klimatikus okok miatti öntözés (természetes nedvesség pótlása)</a:t>
            </a:r>
          </a:p>
          <a:p>
            <a:pPr marL="457200" lvl="1" indent="0">
              <a:buNone/>
            </a:pPr>
            <a:r>
              <a:rPr lang="hu-HU" dirty="0">
                <a:latin typeface="Bookman Old Style" panose="02050604050505020204" pitchFamily="18" charset="0"/>
              </a:rPr>
              <a:t>	</a:t>
            </a:r>
            <a:r>
              <a:rPr lang="hu-HU" dirty="0" smtClean="0">
                <a:latin typeface="Bookman Old Style" panose="02050604050505020204" pitchFamily="18" charset="0"/>
              </a:rPr>
              <a:t>Ez az, ami még nincs kitalálva, mert mindenki fél a hatásaitól. 	Hová 	emelkedik a mezőgazdasági termékek ára, ha sok 	mindent csak öntözött 	körülmények között lehet 	megtermelni???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022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Beszédes József munkái, elképzelései</a:t>
            </a:r>
            <a:br>
              <a:rPr lang="hu-HU" sz="3600" b="1" dirty="0" smtClean="0">
                <a:latin typeface="Bookman Old Style" panose="02050604050505020204" pitchFamily="18" charset="0"/>
              </a:rPr>
            </a:br>
            <a:r>
              <a:rPr lang="hu-HU" sz="3600" b="1" dirty="0" smtClean="0">
                <a:latin typeface="Bookman Old Style" panose="02050604050505020204" pitchFamily="18" charset="0"/>
              </a:rPr>
              <a:t/>
            </a:r>
            <a:br>
              <a:rPr lang="hu-HU" sz="3600" b="1" dirty="0" smtClean="0">
                <a:latin typeface="Bookman Old Style" panose="02050604050505020204" pitchFamily="18" charset="0"/>
              </a:rPr>
            </a:br>
            <a:r>
              <a:rPr lang="hu-H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…használatlanul a vizet ki ne bocsássad…!</a:t>
            </a:r>
            <a:endParaRPr lang="hu-H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62975"/>
            <a:ext cx="10515600" cy="4113987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Kisvízfolyások szabályozása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Akadálymentes lefolyás biztosítása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Vízhasznosítási lehetőségek kiaknázása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Lecsapolás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Mocsarak, elvizenyősödött területek mentesítése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A lecsapolás műszaki létesítményeinek (csatornáknak) a fejlesztése, építése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Belvízi hajózás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Kelet-nyugati vízi utak megteremtése, </a:t>
            </a:r>
            <a:r>
              <a:rPr lang="hu-HU" dirty="0" err="1" smtClean="0">
                <a:latin typeface="Bookman Old Style" panose="02050604050505020204" pitchFamily="18" charset="0"/>
              </a:rPr>
              <a:t>árúszállítás</a:t>
            </a:r>
            <a:endParaRPr lang="hu-HU" dirty="0" smtClean="0">
              <a:latin typeface="Bookman Old Style" panose="02050604050505020204" pitchFamily="18" charset="0"/>
            </a:endParaRP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Duna-Tisza csatorna megépítése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Árvízvédelem, folyószabályozás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Szakirodalmi tevékenység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305"/>
          </a:xfrm>
        </p:spPr>
        <p:txBody>
          <a:bodyPr/>
          <a:lstStyle/>
          <a:p>
            <a:pPr algn="ctr"/>
            <a:r>
              <a:rPr lang="hu-HU" b="1" dirty="0" smtClean="0">
                <a:latin typeface="Bookman Old Style" panose="02050604050505020204" pitchFamily="18" charset="0"/>
              </a:rPr>
              <a:t>Beszédes – mai szemmel nézve</a:t>
            </a:r>
            <a:endParaRPr lang="hu-HU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03020"/>
            <a:ext cx="10515600" cy="487394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Bookman Old Style" panose="02050604050505020204" pitchFamily="18" charset="0"/>
              </a:rPr>
              <a:t>Hatékony vízelvezető rendszerek megvalósítása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Sárvíz </a:t>
            </a:r>
            <a:r>
              <a:rPr lang="hu-HU" dirty="0" smtClean="0">
                <a:latin typeface="Bookman Old Style" panose="02050604050505020204" pitchFamily="18" charset="0"/>
              </a:rPr>
              <a:t>szabályozása</a:t>
            </a:r>
          </a:p>
          <a:p>
            <a:pPr lvl="2"/>
            <a:r>
              <a:rPr lang="hu-HU" dirty="0" smtClean="0">
                <a:latin typeface="Bookman Old Style" panose="02050604050505020204" pitchFamily="18" charset="0"/>
              </a:rPr>
              <a:t>Vízelvezető funkció – kapcsolódó lecsapolási feladatok</a:t>
            </a:r>
          </a:p>
          <a:p>
            <a:pPr lvl="2"/>
            <a:r>
              <a:rPr lang="hu-HU" dirty="0" smtClean="0">
                <a:latin typeface="Bookman Old Style" panose="02050604050505020204" pitchFamily="18" charset="0"/>
              </a:rPr>
              <a:t>Vízhasznosítási funkció - malmok</a:t>
            </a:r>
            <a:endParaRPr lang="hu-HU" dirty="0">
              <a:latin typeface="Bookman Old Style" panose="02050604050505020204" pitchFamily="18" charset="0"/>
            </a:endParaRPr>
          </a:p>
          <a:p>
            <a:r>
              <a:rPr lang="hu-HU" dirty="0">
                <a:latin typeface="Bookman Old Style" panose="02050604050505020204" pitchFamily="18" charset="0"/>
              </a:rPr>
              <a:t>Duna-Tisza </a:t>
            </a:r>
            <a:r>
              <a:rPr lang="hu-HU" dirty="0" smtClean="0">
                <a:latin typeface="Bookman Old Style" panose="02050604050505020204" pitchFamily="18" charset="0"/>
              </a:rPr>
              <a:t>csatorna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Beszédes elsősorban vízi közlekedési funkciót szánt neki</a:t>
            </a:r>
            <a:endParaRPr lang="hu-HU" dirty="0">
              <a:latin typeface="Bookman Old Style" panose="02050604050505020204" pitchFamily="18" charset="0"/>
            </a:endParaRP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Vízkészlet átvezetése szempontjából lenne </a:t>
            </a:r>
            <a:r>
              <a:rPr lang="hu-HU" dirty="0" smtClean="0">
                <a:latin typeface="Bookman Old Style" panose="02050604050505020204" pitchFamily="18" charset="0"/>
              </a:rPr>
              <a:t>fontos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Vízi szállítás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Beszédes idejében nem voltak vasútvonalak, rosszak voltak az utak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Ma még az autópályákkal legjobban ellátott országokban is fontos a vízi (belvízi) szállítás (Hollandia, Belgium)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Vízvisszatartás fontossága – fogalmi zavar </a:t>
            </a:r>
            <a:r>
              <a:rPr lang="hu-HU" dirty="0" err="1" smtClean="0">
                <a:latin typeface="Bookman Old Style" panose="02050604050505020204" pitchFamily="18" charset="0"/>
              </a:rPr>
              <a:t>felodása</a:t>
            </a:r>
            <a:r>
              <a:rPr lang="hu-HU" dirty="0" smtClean="0">
                <a:latin typeface="Bookman Old Style" panose="02050604050505020204" pitchFamily="18" charset="0"/>
              </a:rPr>
              <a:t>!</a:t>
            </a:r>
            <a:endParaRPr lang="hu-HU" dirty="0"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6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1130" y="-1722783"/>
            <a:ext cx="21813291" cy="1588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252460" y="398907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SÁRVÍZ</a:t>
            </a:r>
            <a:endParaRPr lang="hu-H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60120" y="3989070"/>
            <a:ext cx="5262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MALOMCSATORNA</a:t>
            </a:r>
            <a:endParaRPr lang="hu-H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461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A klímaváltozás elméleti háttere</a:t>
            </a:r>
            <a:endParaRPr lang="hu-HU" sz="3600" b="1" dirty="0">
              <a:latin typeface="Bookman Old Style" panose="020506040505050202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Bookman Old Style" panose="02050604050505020204" pitchFamily="18" charset="0"/>
              </a:rPr>
              <a:t>Mi a klíma?</a:t>
            </a:r>
          </a:p>
          <a:p>
            <a:pPr marL="0" indent="0">
              <a:buNone/>
            </a:pPr>
            <a:r>
              <a:rPr lang="hu-HU" dirty="0" smtClean="0">
                <a:latin typeface="Bookman Old Style" panose="02050604050505020204" pitchFamily="18" charset="0"/>
              </a:rPr>
              <a:t>Meteorológiai tényezők összessége, adott térségben ezek jellemző értékei, változatossága: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Csapadék átlag, szélsőértékek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Léghőmérséklet átlag, szélsőértékek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Időjárási folyamatok: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s</a:t>
            </a:r>
            <a:r>
              <a:rPr lang="hu-HU" dirty="0" smtClean="0">
                <a:latin typeface="Bookman Old Style" panose="02050604050505020204" pitchFamily="18" charset="0"/>
              </a:rPr>
              <a:t>zélsebesség értékek </a:t>
            </a:r>
            <a:r>
              <a:rPr lang="hu-H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(felértékelődés!!!!)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i</a:t>
            </a:r>
            <a:r>
              <a:rPr lang="hu-HU" dirty="0" smtClean="0">
                <a:latin typeface="Bookman Old Style" panose="02050604050505020204" pitchFamily="18" charset="0"/>
              </a:rPr>
              <a:t>dőjárási helyzetek változásának sebessége </a:t>
            </a:r>
            <a:r>
              <a:rPr lang="hu-H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(felértékelődés!!!)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k</a:t>
            </a:r>
            <a:r>
              <a:rPr lang="hu-HU" dirty="0" smtClean="0">
                <a:latin typeface="Bookman Old Style" panose="02050604050505020204" pitchFamily="18" charset="0"/>
              </a:rPr>
              <a:t>ritikus helyzetek hossza (csapadékmentes időszakok, forró napok száma) </a:t>
            </a:r>
            <a:r>
              <a:rPr lang="hu-H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(Medárd??)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p</a:t>
            </a:r>
            <a:r>
              <a:rPr lang="hu-HU" dirty="0" smtClean="0">
                <a:latin typeface="Bookman Old Style" panose="02050604050505020204" pitchFamily="18" charset="0"/>
              </a:rPr>
              <a:t>árolgás/hőmérséklet hatása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Szélsőségek megjelenése, gyakorisága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72" y="255362"/>
            <a:ext cx="13619502" cy="143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358" y="-2086121"/>
            <a:ext cx="12596813" cy="172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zövegdoboz 4"/>
          <p:cNvSpPr txBox="1">
            <a:spLocks noChangeArrowheads="1"/>
          </p:cNvSpPr>
          <p:nvPr/>
        </p:nvSpPr>
        <p:spPr bwMode="auto">
          <a:xfrm>
            <a:off x="1983347" y="1652410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Dunaharaszti 110 m</a:t>
            </a:r>
          </a:p>
        </p:txBody>
      </p:sp>
      <p:sp>
        <p:nvSpPr>
          <p:cNvPr id="27652" name="Szövegdoboz 5"/>
          <p:cNvSpPr txBox="1">
            <a:spLocks noChangeArrowheads="1"/>
          </p:cNvSpPr>
          <p:nvPr/>
        </p:nvSpPr>
        <p:spPr bwMode="auto">
          <a:xfrm>
            <a:off x="6881321" y="2123739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Csongrád  83 m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300766" y="2524259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Bookman Old Style" panose="02050604050505020204" pitchFamily="18" charset="0"/>
              </a:rPr>
              <a:t>DUNA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118242" y="2910625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Bookman Old Style" panose="02050604050505020204" pitchFamily="18" charset="0"/>
              </a:rPr>
              <a:t>TISZA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43211" y="3047479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Bookman Old Style" panose="02050604050505020204" pitchFamily="18" charset="0"/>
              </a:rPr>
              <a:t>HOMOKHÁTSÁG</a:t>
            </a:r>
            <a:endParaRPr lang="hu-HU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Bookman Old Style" panose="02050604050505020204" pitchFamily="18" charset="0"/>
              </a:rPr>
              <a:t>Duna-Tisza csatorna</a:t>
            </a:r>
            <a:endParaRPr lang="hu-HU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Elkészült szakasza: Dunaharaszti – Sári (Dabas)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Nehézségek: 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Jelentős bevágás a Homokhátságon: 25-30 m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A bevágás és a mélyvezetésű csatorna talajvízszint leszívó hatása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Ennek vizsgálata Kecskemét mellett Hetényegyháza: VITUKI- </a:t>
            </a:r>
            <a:r>
              <a:rPr lang="hu-HU" dirty="0" err="1" smtClean="0">
                <a:latin typeface="Bookman Old Style" panose="02050604050505020204" pitchFamily="18" charset="0"/>
              </a:rPr>
              <a:t>Komlósy</a:t>
            </a:r>
            <a:r>
              <a:rPr lang="hu-HU" dirty="0" smtClean="0">
                <a:latin typeface="Bookman Old Style" panose="02050604050505020204" pitchFamily="18" charset="0"/>
              </a:rPr>
              <a:t> telep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Rézsűállékonysági, stabilitási problémák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Hajózható legyen-e?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Zsilipek, szivattyúzás szükséges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Jelentős üzemeltetési költségek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Bookman Old Style" panose="02050604050505020204" pitchFamily="18" charset="0"/>
              </a:rPr>
              <a:t>Vízpótlás a Dunából a Tiszába</a:t>
            </a:r>
            <a:endParaRPr lang="hu-HU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Szükséges-e?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Tisza augusztusi kisvízhozama 80-100 m³/s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Jelenlegi öntözővíz felhasználás a Tisza-völgyben kb. 200 millió m³/öntözési idény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Jelentős öntözésfejlesztés esetén a vízigény akár 600 millió m³/öntözési idény is lehet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Az átvezetési igény 300-400 millió m³/öntözési idény lehet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Átvezetési idő kb. 100 nap, azaz kb. 8.640.000 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Szükséges átvezetési kapacitás: kb. 50 m³/s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De hol </a:t>
            </a:r>
            <a:r>
              <a:rPr lang="hu-HU" dirty="0" err="1" smtClean="0">
                <a:latin typeface="Bookman Old Style" panose="02050604050505020204" pitchFamily="18" charset="0"/>
              </a:rPr>
              <a:t>tározom</a:t>
            </a:r>
            <a:r>
              <a:rPr lang="hu-HU" dirty="0" smtClean="0">
                <a:latin typeface="Bookman Old Style" panose="02050604050505020204" pitchFamily="18" charset="0"/>
              </a:rPr>
              <a:t>?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Lehet-e?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Elvileg megoldható, mert a szintkülönbség közel 30 m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A Duna közepes vízhozama 2.400 m³/s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" y="-1129061"/>
            <a:ext cx="11809140" cy="885685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20949257">
            <a:off x="6077439" y="5261814"/>
            <a:ext cx="456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KÖSZÖNÖM A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FIGYELMET!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 klímaváltozás okai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03798"/>
            <a:ext cx="10515600" cy="4773165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Fő okok: Mi mit rontunk el? Hosszú távú folyamatok?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Tovagyűrűző (másodlagos) hatások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Az egyik ismert fő ok: globális felmelegedés, a Föld átlaghőmérsékletének emelkedése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Kiváltó hatás: üvegház hatás (beeső/visszavert energia)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Létrehozója: üvegház hatású gázok, döntően széndioxid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Energia igény megnövekedése: fosszilis energiahordozók túlsúlya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Széndioxid „termelés”: iparosodás, közlekedés, fűtés, megújuló energia használat helyett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63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Tovagyűrűző hatások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Sarki jégsapkák olvadása, óceánok vízszintjének emelkedése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Hány száz millióan élnek olyan területeken, amelyeket veszélyeztet egy jelentősebb (10 m-es nagyságrendű) vízszintemelkedés?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Ennek szociális hatása ► menekültválságok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Hőmérséklet növekedés hatására párolgási folyamatok gyorsulása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Légköri viszonyok változásának gyorsulása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Szélsőséges időjárási helyzetek gyakoriságának növekedése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Lefolyás növekedés –párolgás növekedés - vízkészlet csökkenés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Klímaváltozással foglalkozó módszerek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ookman Old Style" panose="02050604050505020204" pitchFamily="18" charset="0"/>
              </a:rPr>
              <a:t>Hőmérsékleti és csapadék trendek vizsgálata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Matematikai statisztikai nehézségek: függetlenség, homogenitás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Átlagértékek sorrendbe állítása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100 év éves átlaghőmérsékletei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Melyek a legmelegebb évek?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Klímamodellek: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Időjárási modellek időbeli kiterjesztése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Klímaváltozási okokkal való modellezés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Probléma: kerületi feltételek generálása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latin typeface="Bookman Old Style" panose="02050604050505020204" pitchFamily="18" charset="0"/>
              </a:rPr>
              <a:t>Kiszárad-e az ország?</a:t>
            </a:r>
            <a:br>
              <a:rPr lang="hu-HU" b="1" dirty="0" smtClean="0">
                <a:latin typeface="Bookman Old Style" panose="02050604050505020204" pitchFamily="18" charset="0"/>
              </a:rPr>
            </a:br>
            <a:endParaRPr lang="hu-HU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Már most van egy problémánk: potenciális párolgás nagyobb, mint az átlagcsapadék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Változik-e a csapadék mennyisége?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Német kutatók: igen, csökken! (2008. Potsdam)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Magyar kutatók: nem, csak az eloszlás változik (Műegyetem)</a:t>
            </a:r>
          </a:p>
          <a:p>
            <a:pPr lvl="1"/>
            <a:r>
              <a:rPr lang="hu-HU" dirty="0" smtClean="0">
                <a:latin typeface="Bookman Old Style" panose="02050604050505020204" pitchFamily="18" charset="0"/>
              </a:rPr>
              <a:t>Lokálisan szélsőséges nagycsapadékok (nagy intenzitás)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Növekszik a csapadékmentes időszakok hossza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Megnövekszenek az olyan csapadékesemények, amelyek rövid idejűek, nagy csapadékmennyiséggel, nagy intenzitással járnak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Ha a beszivárgási viszonyok nem javulnak, nőni fog a lefolyás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Lefolyás növekedésének hatása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ookman Old Style" panose="02050604050505020204" pitchFamily="18" charset="0"/>
              </a:rPr>
              <a:t>Nagy folyókon kialakuló árvízi hatások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Kisvízfolyások árvizei („</a:t>
            </a:r>
            <a:r>
              <a:rPr lang="hu-HU" strike="sngStrike" dirty="0" smtClean="0">
                <a:latin typeface="Bookman Old Style" panose="02050604050505020204" pitchFamily="18" charset="0"/>
              </a:rPr>
              <a:t>villámárvizek</a:t>
            </a:r>
            <a:r>
              <a:rPr lang="hu-HU" dirty="0" smtClean="0">
                <a:latin typeface="Bookman Old Style" panose="02050604050505020204" pitchFamily="18" charset="0"/>
              </a:rPr>
              <a:t>”), helyi vízkár gyakoriságának növekedése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Talaj vízkészletének csökkenése, talajvízszint csökkenés (de persze lokálisan lehet emelkedés is!)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Mezőgazdasági hatás: szántóföldi növénytermesztés átalakulása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Generális hatás: változás a növényzetben, főleg a faállományban (itt hőmérsékleti hatások is vannak!)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Konkrét, látható, érezhető hatások</a:t>
            </a:r>
            <a:endParaRPr lang="hu-H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Több napig tartó, orkánszerű, viharos szél, szélsebesség „rekordok”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Időjárási helyzetek viharos gyorsasággal történő változása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Lokális nagycsapadékok: nagy csapadékmennyiség, nagy intenzitás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Csapadékmentes időszakok hosszának növekedése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Hőségnapok számának, időszak hosszának növekedése, ismétlődése egy nyáron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A valaha mért legmelegebb időszakok (év, évszak, hónap) közelünkbe kerülése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Bookman Old Style" panose="02050604050505020204" pitchFamily="18" charset="0"/>
              </a:rPr>
              <a:t>Mi lesz a vízkészletekkel?</a:t>
            </a:r>
            <a:endParaRPr lang="hu-H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latin typeface="Bookman Old Style" panose="02050604050505020204" pitchFamily="18" charset="0"/>
              </a:rPr>
              <a:t>A természetes vízkészletek csökkeni kezdenek, azaz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s</a:t>
            </a:r>
            <a:r>
              <a:rPr lang="hu-HU" dirty="0" smtClean="0">
                <a:latin typeface="Bookman Old Style" panose="02050604050505020204" pitchFamily="18" charset="0"/>
              </a:rPr>
              <a:t>ok helyen talajvízszint süllyedési tendencia indul el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c</a:t>
            </a:r>
            <a:r>
              <a:rPr lang="hu-HU" dirty="0" smtClean="0">
                <a:latin typeface="Bookman Old Style" panose="02050604050505020204" pitchFamily="18" charset="0"/>
              </a:rPr>
              <a:t>sökken a felső talajrétegben a növények által felvehető nedvességtartalom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Mert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b</a:t>
            </a:r>
            <a:r>
              <a:rPr lang="hu-HU" dirty="0" smtClean="0">
                <a:latin typeface="Bookman Old Style" panose="02050604050505020204" pitchFamily="18" charset="0"/>
              </a:rPr>
              <a:t>ár a csapadék éves mennyisége nem változik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n</a:t>
            </a:r>
            <a:r>
              <a:rPr lang="hu-HU" dirty="0" smtClean="0">
                <a:latin typeface="Bookman Old Style" panose="02050604050505020204" pitchFamily="18" charset="0"/>
              </a:rPr>
              <a:t>agy intenzitása miatt, változatlan beszivárgási intenzitások esetén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m</a:t>
            </a:r>
            <a:r>
              <a:rPr lang="hu-HU" dirty="0" smtClean="0">
                <a:latin typeface="Bookman Old Style" panose="02050604050505020204" pitchFamily="18" charset="0"/>
              </a:rPr>
              <a:t>egnövekszik a lefolyás</a:t>
            </a:r>
          </a:p>
          <a:p>
            <a:r>
              <a:rPr lang="hu-HU" dirty="0" smtClean="0">
                <a:latin typeface="Bookman Old Style" panose="02050604050505020204" pitchFamily="18" charset="0"/>
              </a:rPr>
              <a:t>Felértékelődik 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a</a:t>
            </a:r>
            <a:r>
              <a:rPr lang="hu-HU" dirty="0" smtClean="0">
                <a:latin typeface="Bookman Old Style" panose="02050604050505020204" pitchFamily="18" charset="0"/>
              </a:rPr>
              <a:t> külföldről érkező felszíni víz,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a</a:t>
            </a:r>
            <a:r>
              <a:rPr lang="hu-HU" dirty="0" smtClean="0">
                <a:latin typeface="Bookman Old Style" panose="02050604050505020204" pitchFamily="18" charset="0"/>
              </a:rPr>
              <a:t> víztározó, a </a:t>
            </a:r>
            <a:r>
              <a:rPr lang="hu-HU" dirty="0" err="1" smtClean="0">
                <a:latin typeface="Bookman Old Style" panose="02050604050505020204" pitchFamily="18" charset="0"/>
              </a:rPr>
              <a:t>víztározás</a:t>
            </a:r>
            <a:r>
              <a:rPr lang="hu-HU" dirty="0" smtClean="0">
                <a:latin typeface="Bookman Old Style" panose="02050604050505020204" pitchFamily="18" charset="0"/>
              </a:rPr>
              <a:t>,</a:t>
            </a:r>
          </a:p>
          <a:p>
            <a:pPr lvl="1"/>
            <a:r>
              <a:rPr lang="hu-HU" dirty="0">
                <a:latin typeface="Bookman Old Style" panose="02050604050505020204" pitchFamily="18" charset="0"/>
              </a:rPr>
              <a:t>a</a:t>
            </a:r>
            <a:r>
              <a:rPr lang="hu-HU" dirty="0" smtClean="0">
                <a:latin typeface="Bookman Old Style" panose="02050604050505020204" pitchFamily="18" charset="0"/>
              </a:rPr>
              <a:t> vízvisszatartás minden formája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904</Words>
  <Application>Microsoft Office PowerPoint</Application>
  <PresentationFormat>Szélesvásznú</PresentationFormat>
  <Paragraphs>163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Office-téma</vt:lpstr>
      <vt:lpstr>PowerPoint bemutató</vt:lpstr>
      <vt:lpstr>A klímaváltozás elméleti háttere</vt:lpstr>
      <vt:lpstr>A klímaváltozás okai</vt:lpstr>
      <vt:lpstr>Tovagyűrűző hatások</vt:lpstr>
      <vt:lpstr>Klímaváltozással foglalkozó módszerek</vt:lpstr>
      <vt:lpstr> Kiszárad-e az ország? </vt:lpstr>
      <vt:lpstr>Lefolyás növekedésének hatása</vt:lpstr>
      <vt:lpstr>Konkrét, látható, érezhető hatások</vt:lpstr>
      <vt:lpstr>Mi lesz a vízkészletekkel?</vt:lpstr>
      <vt:lpstr>Várható hatások egyes vízgazdálkodási ágazatokban</vt:lpstr>
      <vt:lpstr>PowerPoint bemutató</vt:lpstr>
      <vt:lpstr>PowerPoint bemutató</vt:lpstr>
      <vt:lpstr>PowerPoint bemutató</vt:lpstr>
      <vt:lpstr>PowerPoint bemutató</vt:lpstr>
      <vt:lpstr>Kedvezőtlen hatásokkal szembeni fellépési lehetőségek</vt:lpstr>
      <vt:lpstr>Mezőgazdaság</vt:lpstr>
      <vt:lpstr>Beszédes József munkái, elképzelései  …használatlanul a vizet ki ne bocsássad…!</vt:lpstr>
      <vt:lpstr>Beszédes – mai szemmel nézve</vt:lpstr>
      <vt:lpstr>PowerPoint bemutató</vt:lpstr>
      <vt:lpstr>PowerPoint bemutató</vt:lpstr>
      <vt:lpstr>PowerPoint bemutató</vt:lpstr>
      <vt:lpstr>Duna-Tisza csatorna</vt:lpstr>
      <vt:lpstr>Vízpótlás a Dunából a Tiszába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KLÍMAVÁLTOZÁS VÍZGAZDÁLKODÁSI KIHÍVÁSAI</dc:title>
  <dc:creator>Windows User</dc:creator>
  <cp:lastModifiedBy>Windows User</cp:lastModifiedBy>
  <cp:revision>47</cp:revision>
  <dcterms:created xsi:type="dcterms:W3CDTF">2020-02-23T10:22:42Z</dcterms:created>
  <dcterms:modified xsi:type="dcterms:W3CDTF">2022-02-18T15:58:52Z</dcterms:modified>
</cp:coreProperties>
</file>